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6" r:id="rId2"/>
    <p:sldId id="257" r:id="rId3"/>
    <p:sldId id="271" r:id="rId4"/>
    <p:sldId id="266" r:id="rId5"/>
    <p:sldId id="264" r:id="rId6"/>
    <p:sldId id="258" r:id="rId7"/>
    <p:sldId id="267" r:id="rId8"/>
    <p:sldId id="263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4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01C5B-18DD-4E3C-AC3A-FE4310454B94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9D43A-6807-4F5F-A4D4-D3025FDB1B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70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D43A-6807-4F5F-A4D4-D3025FDB1B5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D43A-6807-4F5F-A4D4-D3025FDB1B5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РАДИОЧАСТОТНАЯ АБЛАЦИЯ ОБРАЗОВАНИЙ ПЕЧЕНИ</a:t>
            </a:r>
            <a:endParaRPr lang="ru-RU" dirty="0"/>
          </a:p>
        </p:txBody>
      </p:sp>
      <p:pic>
        <p:nvPicPr>
          <p:cNvPr id="3074" name="Picture 2" descr="C:\Users\Ashat\Desktop\9cd2e18511e6bfdd597a76d1f491b8e4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33056"/>
            <a:ext cx="3572801" cy="243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7239000" cy="6800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ru-RU" dirty="0" smtClean="0"/>
              <a:t>Радиочастотная абляция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Метод разрушения опухолевой ткани с помощью высокоэнергетических радиоволн в процессе которого происходит нагревание клеток опухоли до высоких температур и их гибель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2mp\Downloads\Соvidi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725144"/>
            <a:ext cx="4067944" cy="1814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768"/>
            <a:ext cx="7239000" cy="822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Механизм действия при РЧА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Специальная  игла-электрод оснащена  раскрывающимся массивом </a:t>
            </a:r>
          </a:p>
          <a:p>
            <a:r>
              <a:rPr lang="ru-RU" sz="1600" dirty="0"/>
              <a:t>элементов-антенн, с помощью которых </a:t>
            </a:r>
          </a:p>
          <a:p>
            <a:r>
              <a:rPr lang="ru-RU" sz="1600" dirty="0"/>
              <a:t>создается сферическая область некроза </a:t>
            </a:r>
          </a:p>
          <a:p>
            <a:r>
              <a:rPr lang="ru-RU" sz="1600" dirty="0"/>
              <a:t>(абляции). Со временем  разрушенные </a:t>
            </a:r>
          </a:p>
          <a:p>
            <a:r>
              <a:rPr lang="ru-RU" sz="1600" dirty="0"/>
              <a:t>опухолевые клетки преобразуются в  рубец.</a:t>
            </a:r>
          </a:p>
        </p:txBody>
      </p:sp>
      <p:pic>
        <p:nvPicPr>
          <p:cNvPr id="2051" name="Picture 3" descr="H:\РЧА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76825"/>
            <a:ext cx="2993476" cy="254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5930" y="3068960"/>
            <a:ext cx="45580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Опухоль разрушается нагреванием до температуры выше 50°С,  что   возникает из-за смены направления движения ионов под воздействием высокочастотного (460 кГц) тока. При этом тепло выделяется в ткани, а игла не нагревается. </a:t>
            </a:r>
            <a:r>
              <a:rPr lang="ru-RU" sz="1600" dirty="0" smtClean="0"/>
              <a:t>Такая </a:t>
            </a:r>
            <a:r>
              <a:rPr lang="ru-RU" sz="1600" dirty="0"/>
              <a:t>технология  контроля температуры позволяет убедиться в эффективности абляции и обеспечить частоту локального </a:t>
            </a:r>
            <a:r>
              <a:rPr lang="ru-RU" sz="1600" dirty="0" err="1"/>
              <a:t>рецидивирования</a:t>
            </a:r>
            <a:r>
              <a:rPr lang="ru-RU" sz="1600" dirty="0"/>
              <a:t> менее 10%.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РЧА: ВИДЫ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80728"/>
            <a:ext cx="79208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buNone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По способу воздействия: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cs typeface="Times New Roman" panose="02020603050405020304" pitchFamily="18" charset="0"/>
              </a:rPr>
              <a:t> Химическая </a:t>
            </a:r>
            <a:r>
              <a:rPr lang="ru-RU" sz="1400" dirty="0">
                <a:cs typeface="Times New Roman" panose="02020603050405020304" pitchFamily="18" charset="0"/>
              </a:rPr>
              <a:t>(введение этилового спирта; уксусной кислоты)</a:t>
            </a:r>
          </a:p>
          <a:p>
            <a:pPr lvl="0" fontAlgn="base">
              <a:buNone/>
            </a:pPr>
            <a:endParaRPr lang="ru-RU" sz="1400" dirty="0">
              <a:cs typeface="Times New Roman" panose="02020603050405020304" pitchFamily="18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 </a:t>
            </a:r>
            <a:r>
              <a:rPr lang="ru-RU" sz="1400" dirty="0" smtClean="0">
                <a:cs typeface="Times New Roman" panose="02020603050405020304" pitchFamily="18" charset="0"/>
              </a:rPr>
              <a:t>Термическая</a:t>
            </a:r>
            <a:r>
              <a:rPr lang="ru-RU" sz="1400" b="1" dirty="0" smtClean="0">
                <a:cs typeface="Times New Roman" panose="02020603050405020304" pitchFamily="18" charset="0"/>
              </a:rPr>
              <a:t> </a:t>
            </a:r>
            <a:r>
              <a:rPr lang="ru-RU" sz="1400" dirty="0">
                <a:cs typeface="Times New Roman" panose="02020603050405020304" pitchFamily="18" charset="0"/>
              </a:rPr>
              <a:t>(</a:t>
            </a:r>
            <a:r>
              <a:rPr lang="ru-RU" sz="1400" dirty="0" err="1">
                <a:cs typeface="Times New Roman" panose="02020603050405020304" pitchFamily="18" charset="0"/>
              </a:rPr>
              <a:t>криоаблация</a:t>
            </a:r>
            <a:r>
              <a:rPr lang="ru-RU" sz="1400" dirty="0">
                <a:cs typeface="Times New Roman" panose="02020603050405020304" pitchFamily="18" charset="0"/>
              </a:rPr>
              <a:t>; микроволновая, лазерная и радиочастотная деструкция )</a:t>
            </a:r>
          </a:p>
          <a:p>
            <a:pPr lvl="0" algn="ctr" fontAlgn="base"/>
            <a:r>
              <a:rPr lang="ru-RU" sz="1400" b="1" dirty="0">
                <a:cs typeface="Times New Roman" panose="02020603050405020304" pitchFamily="18" charset="0"/>
              </a:rPr>
              <a:t>                                 </a:t>
            </a:r>
          </a:p>
          <a:p>
            <a:pPr lvl="0" algn="ctr" fontAlgn="base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Доступы для проведения процедуры:</a:t>
            </a:r>
          </a:p>
          <a:p>
            <a:pPr lvl="0" fontAlgn="base"/>
            <a:r>
              <a:rPr lang="ru-RU" sz="1400" b="1" u="sng" dirty="0" err="1" smtClean="0">
                <a:cs typeface="Times New Roman" panose="02020603050405020304" pitchFamily="18" charset="0"/>
              </a:rPr>
              <a:t>Чрескожный</a:t>
            </a:r>
            <a:r>
              <a:rPr lang="ru-RU" sz="1400" u="sng" dirty="0" smtClean="0">
                <a:cs typeface="Times New Roman" panose="02020603050405020304" pitchFamily="18" charset="0"/>
              </a:rPr>
              <a:t> </a:t>
            </a:r>
            <a:endParaRPr lang="ru-RU" sz="1400" u="sng" dirty="0"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ü"/>
            </a:pPr>
            <a:r>
              <a:rPr lang="ru-RU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>
                <a:cs typeface="Times New Roman" panose="02020603050405020304" pitchFamily="18" charset="0"/>
              </a:rPr>
              <a:t>проводится под контролем УЗИ;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>
                <a:cs typeface="Times New Roman" panose="02020603050405020304" pitchFamily="18" charset="0"/>
              </a:rPr>
              <a:t>сеанс может быть осуществлён амбулаторно (в течение одного дня под </a:t>
            </a:r>
            <a:r>
              <a:rPr lang="ru-RU" sz="1400" dirty="0" smtClean="0">
                <a:cs typeface="Times New Roman" panose="02020603050405020304" pitchFamily="18" charset="0"/>
              </a:rPr>
              <a:t>общей </a:t>
            </a:r>
            <a:r>
              <a:rPr lang="ru-RU" sz="1400" dirty="0">
                <a:cs typeface="Times New Roman" panose="02020603050405020304" pitchFamily="18" charset="0"/>
              </a:rPr>
              <a:t>анестезией); 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>
                <a:cs typeface="Times New Roman" panose="02020603050405020304" pitchFamily="18" charset="0"/>
              </a:rPr>
              <a:t>малая </a:t>
            </a:r>
            <a:r>
              <a:rPr lang="ru-RU" sz="1400" dirty="0" err="1">
                <a:cs typeface="Times New Roman" panose="02020603050405020304" pitchFamily="18" charset="0"/>
              </a:rPr>
              <a:t>инвазивность</a:t>
            </a:r>
            <a:r>
              <a:rPr lang="ru-RU" sz="1400" dirty="0">
                <a:cs typeface="Times New Roman" panose="02020603050405020304" pitchFamily="18" charset="0"/>
              </a:rPr>
              <a:t> и возможность повторного проведения через небольшой промежуток </a:t>
            </a:r>
            <a:r>
              <a:rPr lang="ru-RU" sz="1400" dirty="0" smtClean="0">
                <a:cs typeface="Times New Roman" panose="02020603050405020304" pitchFamily="18" charset="0"/>
              </a:rPr>
              <a:t>времени</a:t>
            </a:r>
            <a:r>
              <a:rPr lang="ru-RU" sz="1400" dirty="0">
                <a:cs typeface="Times New Roman" panose="02020603050405020304" pitchFamily="18" charset="0"/>
              </a:rPr>
              <a:t>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cs typeface="Times New Roman" panose="02020603050405020304" pitchFamily="18" charset="0"/>
              </a:rPr>
              <a:t>экономическая </a:t>
            </a:r>
            <a:r>
              <a:rPr lang="ru-RU" sz="1400" dirty="0">
                <a:cs typeface="Times New Roman" panose="02020603050405020304" pitchFamily="18" charset="0"/>
              </a:rPr>
              <a:t>эффективность;</a:t>
            </a:r>
          </a:p>
          <a:p>
            <a:pPr lvl="0" fontAlgn="base"/>
            <a:r>
              <a:rPr lang="ru-RU" sz="1400" b="1" u="sng" dirty="0" err="1" smtClean="0">
                <a:cs typeface="Times New Roman" panose="02020603050405020304" pitchFamily="18" charset="0"/>
              </a:rPr>
              <a:t>Лапароскопический</a:t>
            </a:r>
            <a:r>
              <a:rPr lang="ru-RU" sz="1400" b="1" u="sng" dirty="0" smtClean="0">
                <a:cs typeface="Times New Roman" panose="02020603050405020304" pitchFamily="18" charset="0"/>
              </a:rPr>
              <a:t> </a:t>
            </a:r>
            <a:endParaRPr lang="ru-RU" sz="1400" b="1" u="sng" dirty="0">
              <a:cs typeface="Times New Roman" panose="02020603050405020304" pitchFamily="18" charset="0"/>
            </a:endParaRPr>
          </a:p>
          <a:p>
            <a:pPr lvl="0" fontAlgn="base">
              <a:buFont typeface="Wingdings" pitchFamily="2" charset="2"/>
              <a:buChar char="ü"/>
            </a:pPr>
            <a:r>
              <a:rPr lang="ru-RU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>
                <a:cs typeface="Times New Roman" panose="02020603050405020304" pitchFamily="18" charset="0"/>
              </a:rPr>
              <a:t>возможности проведения УЗИ специальным датчиком контактно и прямо во время    </a:t>
            </a:r>
          </a:p>
          <a:p>
            <a:pPr lvl="0" fontAlgn="base"/>
            <a:r>
              <a:rPr lang="ru-RU" sz="1400" dirty="0">
                <a:cs typeface="Times New Roman" panose="02020603050405020304" pitchFamily="18" charset="0"/>
              </a:rPr>
              <a:t>   </a:t>
            </a:r>
            <a:r>
              <a:rPr lang="ru-RU" sz="1400" dirty="0" smtClean="0">
                <a:cs typeface="Times New Roman" panose="02020603050405020304" pitchFamily="18" charset="0"/>
              </a:rPr>
              <a:t>операции</a:t>
            </a:r>
            <a:r>
              <a:rPr lang="ru-RU" sz="1400" dirty="0">
                <a:cs typeface="Times New Roman" panose="02020603050405020304" pitchFamily="18" charset="0"/>
              </a:rPr>
              <a:t>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>
                <a:cs typeface="Times New Roman" panose="02020603050405020304" pitchFamily="18" charset="0"/>
              </a:rPr>
              <a:t>позволяет выявить очаги, которые ранее не диагностировались;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>
                <a:cs typeface="Times New Roman" panose="02020603050405020304" pitchFamily="18" charset="0"/>
              </a:rPr>
              <a:t>возможность контролирования всего процесса абляции</a:t>
            </a:r>
          </a:p>
          <a:p>
            <a:pPr lvl="0" fontAlgn="base"/>
            <a:r>
              <a:rPr lang="ru-RU" sz="1400" b="1" u="sng" dirty="0" err="1" smtClean="0">
                <a:cs typeface="Times New Roman" panose="02020603050405020304" pitchFamily="18" charset="0"/>
              </a:rPr>
              <a:t>Лапаротомный</a:t>
            </a:r>
            <a:r>
              <a:rPr lang="ru-RU" sz="1400" b="1" u="sng" dirty="0" smtClean="0">
                <a:cs typeface="Times New Roman" panose="02020603050405020304" pitchFamily="18" charset="0"/>
              </a:rPr>
              <a:t> </a:t>
            </a:r>
            <a:endParaRPr lang="ru-RU" sz="1400" b="1" u="sng" dirty="0">
              <a:cs typeface="Times New Roman" panose="02020603050405020304" pitchFamily="18" charset="0"/>
            </a:endParaRPr>
          </a:p>
          <a:p>
            <a:pPr lvl="0" fontAlgn="base">
              <a:buFont typeface="Wingdings" pitchFamily="2" charset="2"/>
              <a:buChar char="ü"/>
            </a:pPr>
            <a:r>
              <a:rPr lang="ru-RU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>
                <a:cs typeface="Times New Roman" panose="02020603050405020304" pitchFamily="18" charset="0"/>
              </a:rPr>
              <a:t>используется при наличии множественных новообразований;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>
                <a:cs typeface="Times New Roman" panose="02020603050405020304" pitchFamily="18" charset="0"/>
              </a:rPr>
              <a:t>в случае локализации образований рядом с желчными протоками и крупными          </a:t>
            </a:r>
          </a:p>
          <a:p>
            <a:pPr lvl="0" fontAlgn="base"/>
            <a:r>
              <a:rPr lang="ru-RU" sz="1400" dirty="0">
                <a:cs typeface="Times New Roman" panose="02020603050405020304" pitchFamily="18" charset="0"/>
              </a:rPr>
              <a:t>   </a:t>
            </a:r>
            <a:r>
              <a:rPr lang="ru-RU" sz="1400" dirty="0" smtClean="0">
                <a:cs typeface="Times New Roman" panose="02020603050405020304" pitchFamily="18" charset="0"/>
              </a:rPr>
              <a:t>кровеносными </a:t>
            </a:r>
            <a:r>
              <a:rPr lang="ru-RU" sz="1400" dirty="0">
                <a:cs typeface="Times New Roman" panose="02020603050405020304" pitchFamily="18" charset="0"/>
              </a:rPr>
              <a:t>сосудами; </a:t>
            </a:r>
          </a:p>
          <a:p>
            <a:pPr lvl="0" fontAlgn="base">
              <a:buNone/>
            </a:pPr>
            <a:endParaRPr lang="ru-RU" sz="1400" dirty="0">
              <a:cs typeface="Times New Roman" panose="02020603050405020304" pitchFamily="18" charset="0"/>
            </a:endParaRPr>
          </a:p>
          <a:p>
            <a:pPr lvl="0" algn="ctr" fontAlgn="base">
              <a:buNone/>
            </a:pPr>
            <a:r>
              <a:rPr lang="ru-RU" sz="1400" dirty="0">
                <a:cs typeface="Times New Roman" panose="02020603050405020304" pitchFamily="18" charset="0"/>
              </a:rPr>
              <a:t>В отличие от </a:t>
            </a:r>
            <a:r>
              <a:rPr lang="ru-RU" sz="1400" dirty="0" err="1">
                <a:cs typeface="Times New Roman" panose="02020603050405020304" pitchFamily="18" charset="0"/>
              </a:rPr>
              <a:t>чрескожного</a:t>
            </a:r>
            <a:r>
              <a:rPr lang="ru-RU" sz="1400" dirty="0">
                <a:cs typeface="Times New Roman" panose="02020603050405020304" pitchFamily="18" charset="0"/>
              </a:rPr>
              <a:t> метода во время </a:t>
            </a:r>
            <a:r>
              <a:rPr lang="ru-RU" sz="1400" dirty="0" err="1">
                <a:cs typeface="Times New Roman" panose="02020603050405020304" pitchFamily="18" charset="0"/>
              </a:rPr>
              <a:t>лапароскопического</a:t>
            </a:r>
            <a:r>
              <a:rPr lang="ru-RU" sz="1400" dirty="0"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cs typeface="Times New Roman" panose="02020603050405020304" pitchFamily="18" charset="0"/>
              </a:rPr>
              <a:t>лапаратомного</a:t>
            </a:r>
            <a:r>
              <a:rPr lang="ru-RU" sz="1400" dirty="0">
                <a:cs typeface="Times New Roman" panose="02020603050405020304" pitchFamily="18" charset="0"/>
              </a:rPr>
              <a:t> возможно проведение временного пережатия крупных сосудов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РЧА: область применения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715200" cy="6000792"/>
          </a:xfrm>
        </p:spPr>
        <p:txBody>
          <a:bodyPr rtlCol="1">
            <a:normAutofit/>
          </a:bodyPr>
          <a:lstStyle/>
          <a:p>
            <a:endParaRPr lang="ru-RU" sz="1800" dirty="0" smtClean="0"/>
          </a:p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Первичныe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опухоли печени:</a:t>
            </a:r>
          </a:p>
          <a:p>
            <a:pPr lvl="1"/>
            <a:r>
              <a:rPr lang="ru-RU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Гепатоцеллюлярная карцинома</a:t>
            </a:r>
          </a:p>
          <a:p>
            <a:pPr lvl="1">
              <a:buNone/>
            </a:pPr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Метастатические поражения печени: </a:t>
            </a:r>
          </a:p>
          <a:p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Колоректальный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рак                    Рак молочной железы</a:t>
            </a:r>
          </a:p>
          <a:p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Опухоли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почки                            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Рак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легкого</a:t>
            </a:r>
          </a:p>
          <a:p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r>
              <a:rPr lang="ru-RU" dirty="0" smtClean="0"/>
              <a:t>РЧА: показания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7715200" cy="4955562"/>
          </a:xfrm>
        </p:spPr>
        <p:txBody>
          <a:bodyPr>
            <a:normAutofit/>
          </a:bodyPr>
          <a:lstStyle/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наличие в печени 4 и менее опухолевых узлов</a:t>
            </a: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диаметр узлов не более 5 см каждый</a:t>
            </a: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расположение узлов не ближе 2 см от воротной либо печеночных вен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лизость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опухоли к крупным сосудам является нежелательным фактором, так как кровоток по ним охлаждает опухоль и полноценной </a:t>
            </a:r>
            <a:r>
              <a:rPr lang="ru-RU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аблации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добиться не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удается)</a:t>
            </a: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Расположение узла глубже 1 см от капсулы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(деструкция </a:t>
            </a:r>
            <a:r>
              <a:rPr lang="ru-RU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субкапсулярного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очага сопровождается выраженным болевым синдромом)</a:t>
            </a:r>
          </a:p>
          <a:p>
            <a:pPr lvl="0">
              <a:buNone/>
            </a:pPr>
            <a:r>
              <a:rPr lang="ru-RU" dirty="0" smtClean="0"/>
              <a:t>   </a:t>
            </a:r>
            <a:endParaRPr lang="ru-RU" sz="1700" dirty="0" smtClean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r>
              <a:rPr lang="ru-RU" dirty="0" smtClean="0"/>
              <a:t>РЧА: противопоказания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/>
          <a:lstStyle/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наличие внепеченочных проявлений заболевания</a:t>
            </a:r>
          </a:p>
          <a:p>
            <a:pPr lvl="0"/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некоррегируемая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коагулопатия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выраженная астения</a:t>
            </a:r>
          </a:p>
          <a:p>
            <a:pPr lvl="0"/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Сепсис</a:t>
            </a:r>
          </a:p>
          <a:p>
            <a:pPr lvl="0"/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Расположение очагов в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SgIV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печени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algn="ctr" fontAlgn="base">
              <a:buNone/>
            </a:pPr>
            <a:r>
              <a:rPr lang="ru-RU" sz="2800" i="1" dirty="0" smtClean="0"/>
              <a:t>  </a:t>
            </a:r>
            <a:endParaRPr lang="ru-RU" sz="2800" dirty="0" smtClean="0"/>
          </a:p>
          <a:p>
            <a:pPr fontAlgn="base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20688"/>
            <a:ext cx="7886680" cy="648072"/>
          </a:xfrm>
        </p:spPr>
        <p:txBody>
          <a:bodyPr>
            <a:noAutofit/>
          </a:bodyPr>
          <a:lstStyle/>
          <a:p>
            <a:r>
              <a:rPr lang="ru-RU" sz="3200" dirty="0" smtClean="0"/>
              <a:t>РЧА: Послеоперационный период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715200" cy="5500726"/>
          </a:xfrm>
        </p:spPr>
        <p:txBody>
          <a:bodyPr>
            <a:normAutofit/>
          </a:bodyPr>
          <a:lstStyle/>
          <a:p>
            <a:pPr fontAlgn="base"/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переносимость тепловой </a:t>
            </a:r>
            <a:r>
              <a:rPr lang="ru-RU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аблации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хорошая </a:t>
            </a:r>
          </a:p>
          <a:p>
            <a:pPr fontAlgn="base"/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у 98% пациентов отмечают болезненность в правом подреберье и </a:t>
            </a:r>
            <a:r>
              <a:rPr lang="ru-RU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эпигастрии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сразу после процедуры и в течение 3-6 дней после нее</a:t>
            </a:r>
          </a:p>
          <a:p>
            <a:pPr fontAlgn="base"/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Общая частота тяжелых осложнений менее 4%</a:t>
            </a:r>
          </a:p>
          <a:p>
            <a:pPr fontAlgn="base"/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Смертность при всех видах </a:t>
            </a:r>
            <a:r>
              <a:rPr lang="ru-RU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гипертермической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аблации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  колеблется в пределах от 0,3 до 0,8 %</a:t>
            </a:r>
          </a:p>
          <a:p>
            <a:pPr fontAlgn="base"/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Отмечаются единичные случаи внутрибрюшного кровотечения, абсцесса печени, образования </a:t>
            </a:r>
            <a:r>
              <a:rPr lang="ru-RU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субкапсулярных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гематом, реактивного плеврита, гемоторакса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РЧА в </a:t>
            </a:r>
            <a:r>
              <a:rPr lang="ru-RU" dirty="0" err="1" smtClean="0"/>
              <a:t>ннцх</a:t>
            </a:r>
            <a:r>
              <a:rPr lang="ru-RU" dirty="0" smtClean="0"/>
              <a:t> им. </a:t>
            </a:r>
            <a:r>
              <a:rPr lang="ru-RU" dirty="0" err="1" smtClean="0"/>
              <a:t>А.н.сызганова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Эффективный альтернативный метод лечения образований печени первичного и вторичного характера как в  г. </a:t>
            </a:r>
            <a:r>
              <a:rPr lang="ru-RU" dirty="0" err="1" smtClean="0"/>
              <a:t>Алматы</a:t>
            </a:r>
            <a:r>
              <a:rPr lang="ru-RU" dirty="0" smtClean="0"/>
              <a:t>, так и в РК;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371</TotalTime>
  <Words>256</Words>
  <Application>Microsoft Office PowerPoint</Application>
  <PresentationFormat>Экран (4:3)</PresentationFormat>
  <Paragraphs>72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РАДИОЧАСТОТНАЯ АБЛАЦИЯ ОБРАЗОВАНИЙ ПЕЧЕНИ</vt:lpstr>
      <vt:lpstr>Радиочастотная абляция</vt:lpstr>
      <vt:lpstr>Механизм действия при РЧА</vt:lpstr>
      <vt:lpstr>РЧА: ВИДЫ</vt:lpstr>
      <vt:lpstr>РЧА: область применения</vt:lpstr>
      <vt:lpstr>РЧА: показания</vt:lpstr>
      <vt:lpstr>РЧА: противопоказания</vt:lpstr>
      <vt:lpstr>РЧА: Послеоперационный период </vt:lpstr>
      <vt:lpstr>РЧА в ннцх им. А.н.сызганова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РАДИОЧАСТОТНАЯ АБЛАЦИЯ ОБРАЗОВАНИЙ ПЕЧЕНИ</dc:title>
  <dc:creator>2 многопрофильное отделение</dc:creator>
  <cp:lastModifiedBy>Татьяна Калужинова</cp:lastModifiedBy>
  <cp:revision>37</cp:revision>
  <dcterms:created xsi:type="dcterms:W3CDTF">2013-10-22T04:11:03Z</dcterms:created>
  <dcterms:modified xsi:type="dcterms:W3CDTF">2017-05-18T09:26:20Z</dcterms:modified>
</cp:coreProperties>
</file>